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8"/>
  </p:notesMasterIdLst>
  <p:sldIdLst>
    <p:sldId id="653" r:id="rId5"/>
    <p:sldId id="709" r:id="rId6"/>
    <p:sldId id="708" r:id="rId7"/>
  </p:sldIdLst>
  <p:sldSz cx="12192000" cy="6858000"/>
  <p:notesSz cx="6858000" cy="9144000"/>
  <p:embeddedFontLst>
    <p:embeddedFont>
      <p:font typeface="billy" panose="020B0604020202020204" charset="-128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10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32D9A6-BD5C-481B-BB2B-0EAF74E5796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CBC12E-C255-42F9-8BC7-F9E357C1C8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23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or 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2622F-09E4-DC90-C58E-791DE3D39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77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9083C-4A22-38A6-398C-F02F1CB46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423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2622F-09E4-DC90-C58E-791DE3D39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758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762B4-1F5C-8D69-A0C5-E1882135CF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87630" y="-217805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5C23D6-D186-003F-83E6-FFD89E480C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6790" y="244760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769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44DAF-BBF7-673F-1472-7F3CDBF6F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E5CA0-B9B9-E10B-AB21-2AA93CAB0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247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22BFC-4425-8527-72FF-DC2E53046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A7DFA9-8EFD-6F0D-46F0-BE42B3DD32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AAD4DA-119B-190D-BFB8-BEDE7C4F19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484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A48C6-76BB-D70D-AAA2-80D734C3B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9262D7-1CCA-33DE-1121-8310F5253E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DFA4C1-B7E3-9235-84DB-DFB29A793F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4D6E3F-C126-B35A-879F-4985B716E9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671B0D-F22F-7D80-9AC6-823C5CE2E5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24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2F4AD-9BC3-B8D0-C1E3-E867AA110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161931-8FD2-C5C6-DF84-1224B75F5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9736405" cy="3811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118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2622F-09E4-DC90-C58E-791DE3D39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679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2622F-09E4-DC90-C58E-791DE3D39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2902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B70D17-317A-B61E-A24B-BEE36B6C8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882" y="2869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5FE088-BE47-4B16-98ED-2A8FFAE8DE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8" name="Picture 7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0EEDD3D1-E475-A03F-1503-7525461A3C23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5482" y="230188"/>
            <a:ext cx="1016635" cy="1016635"/>
          </a:xfrm>
          <a:prstGeom prst="rect">
            <a:avLst/>
          </a:prstGeom>
        </p:spPr>
      </p:pic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E18091C-4FA2-3892-5BEE-84039EB124CD}"/>
              </a:ext>
            </a:extLst>
          </p:cNvPr>
          <p:cNvSpPr txBox="1">
            <a:spLocks/>
          </p:cNvSpPr>
          <p:nvPr userDrawn="1"/>
        </p:nvSpPr>
        <p:spPr>
          <a:xfrm>
            <a:off x="8606012" y="6295355"/>
            <a:ext cx="39458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illy" pitchFamily="2" charset="-128"/>
                <a:ea typeface="billy" pitchFamily="2" charset="-128"/>
                <a:cs typeface="billy" pitchFamily="2" charset="-128"/>
              </a:rPr>
              <a:t>Strengthening  Connected Relationships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7CAA9D3-B8A0-CAB1-A2DF-1A6E5C4AC41B}"/>
              </a:ext>
            </a:extLst>
          </p:cNvPr>
          <p:cNvSpPr txBox="1">
            <a:spLocks/>
          </p:cNvSpPr>
          <p:nvPr userDrawn="1"/>
        </p:nvSpPr>
        <p:spPr>
          <a:xfrm>
            <a:off x="287272" y="6347293"/>
            <a:ext cx="39458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Arial" panose="020B0604020202020204" pitchFamily="34" charset="0"/>
                <a:ea typeface="billy" pitchFamily="2" charset="-128"/>
                <a:cs typeface="Arial" panose="020B0604020202020204" pitchFamily="34" charset="0"/>
              </a:rPr>
              <a:t>C</a:t>
            </a:r>
            <a:r>
              <a:rPr lang="en-GB" sz="1200" dirty="0">
                <a:latin typeface="Arial" panose="020B0604020202020204" pitchFamily="34" charset="0"/>
                <a:ea typeface="billy" pitchFamily="2" charset="-128"/>
                <a:cs typeface="Arial" panose="020B0604020202020204" pitchFamily="34" charset="0"/>
              </a:rPr>
              <a:t>opyright Knowledge Change Action 2023</a:t>
            </a:r>
          </a:p>
        </p:txBody>
      </p:sp>
    </p:spTree>
    <p:extLst>
      <p:ext uri="{BB962C8B-B14F-4D97-AF65-F5344CB8AC3E}">
        <p14:creationId xmlns:p14="http://schemas.microsoft.com/office/powerpoint/2010/main" val="1154672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49" r:id="rId3"/>
    <p:sldLayoutId id="2147483650" r:id="rId4"/>
    <p:sldLayoutId id="2147483652" r:id="rId5"/>
    <p:sldLayoutId id="2147483653" r:id="rId6"/>
    <p:sldLayoutId id="2147483657" r:id="rId7"/>
    <p:sldLayoutId id="2147483662" r:id="rId8"/>
    <p:sldLayoutId id="2147483663" r:id="rId9"/>
    <p:sldLayoutId id="2147483664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3.xml"/><Relationship Id="rId1" Type="http://schemas.openxmlformats.org/officeDocument/2006/relationships/video" Target="https://player.vimeo.com/video/1026558008?h=96e88c7a71&amp;amp;app_id=122963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FAA6D-59A6-2913-32ED-349919CD0A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3961" y="366525"/>
            <a:ext cx="10364390" cy="1757244"/>
          </a:xfrm>
        </p:spPr>
        <p:txBody>
          <a:bodyPr>
            <a:normAutofit/>
          </a:bodyPr>
          <a:lstStyle/>
          <a:p>
            <a:r>
              <a:rPr lang="en-US" dirty="0"/>
              <a:t>Trauma Recovery Informed Practice</a:t>
            </a:r>
            <a:endParaRPr lang="en-GB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2DB3100A-DF1D-05AF-A9A3-A7CE8A01EF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65318" y="2273437"/>
            <a:ext cx="5507182" cy="4073473"/>
          </a:xfrm>
        </p:spPr>
        <p:txBody>
          <a:bodyPr>
            <a:noAutofit/>
          </a:bodyPr>
          <a:lstStyle/>
          <a:p>
            <a:r>
              <a:rPr lang="en-US" sz="4400" dirty="0"/>
              <a:t>How Mending Hurts can support recovery from trauma through day-to-day interactions</a:t>
            </a:r>
            <a:endParaRPr lang="en-GB" sz="4400" dirty="0"/>
          </a:p>
        </p:txBody>
      </p:sp>
      <p:pic>
        <p:nvPicPr>
          <p:cNvPr id="3" name="Picture 2" descr="A picture containing outdoor, road, sky, person&#10;&#10;Description automatically generated">
            <a:extLst>
              <a:ext uri="{FF2B5EF4-FFF2-40B4-BE49-F238E27FC236}">
                <a16:creationId xmlns:a16="http://schemas.microsoft.com/office/drawing/2014/main" id="{19B321F2-0D4D-18BF-67B3-66969AFC90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470" y="2123769"/>
            <a:ext cx="2295962" cy="3355679"/>
          </a:xfrm>
          <a:prstGeom prst="rect">
            <a:avLst/>
          </a:prstGeom>
          <a:effectLst>
            <a:outerShdw blurRad="101600" dist="50800" dir="5400000" algn="ctr" rotWithShape="0">
              <a:schemeClr val="tx1">
                <a:lumMod val="50000"/>
                <a:lumOff val="50000"/>
              </a:schemeClr>
            </a:outerShdw>
          </a:effectLst>
        </p:spPr>
      </p:pic>
      <p:pic>
        <p:nvPicPr>
          <p:cNvPr id="4" name="Picture 3" descr="A picture containing tree, outdoor, ground, park&#10;&#10;Description automatically generated">
            <a:extLst>
              <a:ext uri="{FF2B5EF4-FFF2-40B4-BE49-F238E27FC236}">
                <a16:creationId xmlns:a16="http://schemas.microsoft.com/office/drawing/2014/main" id="{E1D08A1F-75B4-9CA7-F6BD-EA40CDD49D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6055" y="2123769"/>
            <a:ext cx="3190511" cy="2128841"/>
          </a:xfrm>
          <a:prstGeom prst="rect">
            <a:avLst/>
          </a:prstGeom>
          <a:effectLst>
            <a:outerShdw blurRad="101600" dist="50800" dir="5400000" algn="ctr" rotWithShape="0">
              <a:schemeClr val="tx1">
                <a:lumMod val="50000"/>
                <a:lumOff val="50000"/>
              </a:schemeClr>
            </a:outerShdw>
          </a:effectLst>
        </p:spPr>
      </p:pic>
      <p:sp>
        <p:nvSpPr>
          <p:cNvPr id="6" name="Freeform 21">
            <a:extLst>
              <a:ext uri="{FF2B5EF4-FFF2-40B4-BE49-F238E27FC236}">
                <a16:creationId xmlns:a16="http://schemas.microsoft.com/office/drawing/2014/main" id="{5B3B6E66-2BFB-06D7-3716-F91289F580AD}"/>
              </a:ext>
            </a:extLst>
          </p:cNvPr>
          <p:cNvSpPr/>
          <p:nvPr/>
        </p:nvSpPr>
        <p:spPr>
          <a:xfrm>
            <a:off x="9632373" y="4405746"/>
            <a:ext cx="1862594" cy="1941165"/>
          </a:xfrm>
          <a:custGeom>
            <a:avLst/>
            <a:gdLst/>
            <a:ahLst/>
            <a:cxnLst/>
            <a:rect l="l" t="t" r="r" b="b"/>
            <a:pathLst>
              <a:path w="2599917" h="2599917">
                <a:moveTo>
                  <a:pt x="0" y="0"/>
                </a:moveTo>
                <a:lnTo>
                  <a:pt x="2599917" y="0"/>
                </a:lnTo>
                <a:lnTo>
                  <a:pt x="2599917" y="2599917"/>
                </a:lnTo>
                <a:lnTo>
                  <a:pt x="0" y="259991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042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3FF8A-C2FF-D89E-F2B1-985AC5FC34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F1FFA5-07B3-82AB-7CAE-4EA700736D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Online Media 2" title="Trauma Recovery Informed Practice">
            <a:hlinkClick r:id="" action="ppaction://media"/>
            <a:extLst>
              <a:ext uri="{FF2B5EF4-FFF2-40B4-BE49-F238E27FC236}">
                <a16:creationId xmlns:a16="http://schemas.microsoft.com/office/drawing/2014/main" id="{ACD70BB8-E1E5-612D-3F1D-DA6557CCBD4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237" y="0"/>
            <a:ext cx="121747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678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00245-1FAA-C332-4A8D-214FE3B26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Reflective Question</a:t>
            </a:r>
            <a:endParaRPr lang="en-GB" dirty="0"/>
          </a:p>
        </p:txBody>
      </p:sp>
      <p:pic>
        <p:nvPicPr>
          <p:cNvPr id="6" name="Picture 5" descr="A purple and white circle with a yellow and white circle with a black background&#10;&#10;Description automatically generated">
            <a:extLst>
              <a:ext uri="{FF2B5EF4-FFF2-40B4-BE49-F238E27FC236}">
                <a16:creationId xmlns:a16="http://schemas.microsoft.com/office/drawing/2014/main" id="{5FACDA92-20E2-8044-DE6A-A5BCCEBC15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11" y="1034348"/>
            <a:ext cx="6060132" cy="8571615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3A7831B-2051-5E59-02DD-FB5E71CB31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8F1FAEE9-43CF-7AAA-5BF7-E36720E96298}"/>
              </a:ext>
            </a:extLst>
          </p:cNvPr>
          <p:cNvSpPr/>
          <p:nvPr/>
        </p:nvSpPr>
        <p:spPr>
          <a:xfrm>
            <a:off x="5395266" y="172121"/>
            <a:ext cx="6564923" cy="4440330"/>
          </a:xfrm>
          <a:prstGeom prst="cloudCallout">
            <a:avLst>
              <a:gd name="adj1" fmla="val -72976"/>
              <a:gd name="adj2" fmla="val 80991"/>
            </a:avLst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How do you promote stabilisation, integration and adaptation through the relationships you form with people when they are vulnerable? </a:t>
            </a:r>
            <a:endParaRPr lang="en-GB" sz="3200" dirty="0">
              <a:solidFill>
                <a:srgbClr val="7030A0"/>
              </a:solidFill>
            </a:endParaRPr>
          </a:p>
        </p:txBody>
      </p:sp>
      <p:sp>
        <p:nvSpPr>
          <p:cNvPr id="4" name="Freeform 21">
            <a:extLst>
              <a:ext uri="{FF2B5EF4-FFF2-40B4-BE49-F238E27FC236}">
                <a16:creationId xmlns:a16="http://schemas.microsoft.com/office/drawing/2014/main" id="{93E7AD33-73A3-40FC-6B0B-8EA939215B6F}"/>
              </a:ext>
            </a:extLst>
          </p:cNvPr>
          <p:cNvSpPr/>
          <p:nvPr/>
        </p:nvSpPr>
        <p:spPr>
          <a:xfrm>
            <a:off x="6406062" y="4949160"/>
            <a:ext cx="1813336" cy="1961535"/>
          </a:xfrm>
          <a:custGeom>
            <a:avLst/>
            <a:gdLst/>
            <a:ahLst/>
            <a:cxnLst/>
            <a:rect l="l" t="t" r="r" b="b"/>
            <a:pathLst>
              <a:path w="2599917" h="2599917">
                <a:moveTo>
                  <a:pt x="0" y="0"/>
                </a:moveTo>
                <a:lnTo>
                  <a:pt x="2599917" y="0"/>
                </a:lnTo>
                <a:lnTo>
                  <a:pt x="2599917" y="2599917"/>
                </a:lnTo>
                <a:lnTo>
                  <a:pt x="0" y="259991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872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CA PowerPoint Template">
      <a:dk1>
        <a:srgbClr val="49176D"/>
      </a:dk1>
      <a:lt1>
        <a:srgbClr val="E3CCF4"/>
      </a:lt1>
      <a:dk2>
        <a:srgbClr val="44546A"/>
      </a:dk2>
      <a:lt2>
        <a:srgbClr val="D89123"/>
      </a:lt2>
      <a:accent1>
        <a:srgbClr val="3F93A6"/>
      </a:accent1>
      <a:accent2>
        <a:srgbClr val="94BF83"/>
      </a:accent2>
      <a:accent3>
        <a:srgbClr val="FAEFDE"/>
      </a:accent3>
      <a:accent4>
        <a:srgbClr val="FFC000"/>
      </a:accent4>
      <a:accent5>
        <a:srgbClr val="A62E2E"/>
      </a:accent5>
      <a:accent6>
        <a:srgbClr val="FFFFFF"/>
      </a:accent6>
      <a:hlink>
        <a:srgbClr val="000000"/>
      </a:hlink>
      <a:folHlink>
        <a:srgbClr val="49176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31fdf03-1ae0-4177-bf61-f1e198d188be">
      <Terms xmlns="http://schemas.microsoft.com/office/infopath/2007/PartnerControls"/>
    </lcf76f155ced4ddcb4097134ff3c332f>
    <TaxCatchAll xmlns="1cdc2082-3fc6-4991-8488-7fcf2cda8bb4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23987BA61ACD4A8C92E5D9F5A6DD95" ma:contentTypeVersion="12" ma:contentTypeDescription="Create a new document." ma:contentTypeScope="" ma:versionID="6fb765d065073b8edd2c893028710cb6">
  <xsd:schema xmlns:xsd="http://www.w3.org/2001/XMLSchema" xmlns:xs="http://www.w3.org/2001/XMLSchema" xmlns:p="http://schemas.microsoft.com/office/2006/metadata/properties" xmlns:ns2="231fdf03-1ae0-4177-bf61-f1e198d188be" xmlns:ns3="1cdc2082-3fc6-4991-8488-7fcf2cda8bb4" targetNamespace="http://schemas.microsoft.com/office/2006/metadata/properties" ma:root="true" ma:fieldsID="9113ba560bbccee5d46537c5df1bc499" ns2:_="" ns3:_="">
    <xsd:import namespace="231fdf03-1ae0-4177-bf61-f1e198d188be"/>
    <xsd:import namespace="1cdc2082-3fc6-4991-8488-7fcf2cda8bb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fdf03-1ae0-4177-bf61-f1e198d188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e794beb-b8d9-4064-9297-55232fcc8c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dc2082-3fc6-4991-8488-7fcf2cda8bb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695ea05-4dec-4ac0-81ce-a0200b01121d}" ma:internalName="TaxCatchAll" ma:showField="CatchAllData" ma:web="1cdc2082-3fc6-4991-8488-7fcf2cda8b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666034B-5471-4558-BA86-E526EFA849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A7630F-374F-4ECA-B5F6-AE50D2FD17A9}">
  <ds:schemaRefs>
    <ds:schemaRef ds:uri="http://purl.org/dc/terms/"/>
    <ds:schemaRef ds:uri="http://purl.org/dc/dcmitype/"/>
    <ds:schemaRef ds:uri="http://schemas.microsoft.com/office/infopath/2007/PartnerControls"/>
    <ds:schemaRef ds:uri="1cdc2082-3fc6-4991-8488-7fcf2cda8bb4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231fdf03-1ae0-4177-bf61-f1e198d188b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9228B2B-C205-4B55-8FE0-9CEC9BF987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31fdf03-1ae0-4177-bf61-f1e198d188be"/>
    <ds:schemaRef ds:uri="1cdc2082-3fc6-4991-8488-7fcf2cda8b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38</Words>
  <Application>Microsoft Office PowerPoint</Application>
  <PresentationFormat>Widescreen</PresentationFormat>
  <Paragraphs>4</Paragraphs>
  <Slides>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billy</vt:lpstr>
      <vt:lpstr>Arial</vt:lpstr>
      <vt:lpstr>Aptos</vt:lpstr>
      <vt:lpstr>Calibri</vt:lpstr>
      <vt:lpstr>Office Theme</vt:lpstr>
      <vt:lpstr>Trauma Recovery Informed Practice</vt:lpstr>
      <vt:lpstr>PowerPoint Presentation</vt:lpstr>
      <vt:lpstr>Reflective Question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 Holmes</dc:creator>
  <cp:lastModifiedBy>Hayley Downing</cp:lastModifiedBy>
  <cp:revision>22</cp:revision>
  <dcterms:created xsi:type="dcterms:W3CDTF">2022-10-05T14:24:40Z</dcterms:created>
  <dcterms:modified xsi:type="dcterms:W3CDTF">2026-04-07T10:51:14Z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0x010100B423987BA61ACD4A8C92E5D9F5A6DD95</vt:lpwstr>
  </property>
</Properties>
</file>