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2" r:id="rId4"/>
    <p:sldId id="263" r:id="rId5"/>
    <p:sldId id="264" r:id="rId6"/>
    <p:sldId id="267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314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F6F4E-04BD-4FEC-A4D6-548629A9E90C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E73D-AA7A-466E-A7CD-3B8714A1A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45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https://www.youtube.com/watch?v=rorNb_CJn4k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7E73D-AA7A-466E-A7CD-3B8714A1A00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94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3624-C06D-FB0E-C4DA-D789A345E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1F6C9-9485-DB06-57BF-CC7D8CD15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4396F-A1A7-156B-03A6-BC412819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E4CD-1CDE-4138-AEE5-54E23C40467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84582-8560-32C7-109A-9215D607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74285-A623-71C1-1D47-6C1F13F8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A9A9-744D-4ACE-A49A-F4EBCCAC0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20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E30CB-EB5C-16D3-E270-F3628429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8204A-3040-9EB9-A706-F92EF3A29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0FD29-F8B1-5F0E-87C4-DA0D5287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E4CD-1CDE-4138-AEE5-54E23C40467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0D92-5CA6-74BB-DEC9-481A0341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B63B1-94B4-E8F1-2DBA-24EE433F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A9A9-744D-4ACE-A49A-F4EBCCAC0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85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69F150-365F-3FED-9338-A1BD69A19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85EB2-13C0-8259-47DD-2EA7224B2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DFFD2-9C22-6F61-B522-ED13E247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E4CD-1CDE-4138-AEE5-54E23C40467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86F05-B4F1-2975-B8F3-7D2E34F88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DDEFB-1F19-55ED-5E24-6FEF5621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A9A9-744D-4ACE-A49A-F4EBCCAC0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83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FE362-C131-B97B-3ECF-1E84167D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AD315-20CF-C2CC-0949-CD471C65A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01133-10B4-D336-460B-BA2762E3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E4CD-1CDE-4138-AEE5-54E23C40467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6C106-056A-F9BF-D71D-AAD14835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B1BF2-8AEA-3317-CC78-3B1CFBB3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A9A9-744D-4ACE-A49A-F4EBCCAC0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8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0A86-06FE-17D1-08CF-7C44366A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02703-26C3-3D3C-651E-9FEDA7C41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1040E-042F-04A0-202F-F394C0EBA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E4CD-1CDE-4138-AEE5-54E23C40467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E9636-3F38-A960-1846-B2507557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545FD-EB17-EC7E-56EC-F4AC53E1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A9A9-744D-4ACE-A49A-F4EBCCAC0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4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B8F9-7727-B173-291C-6F0B5DB9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3A5C0-AB34-6CAA-234B-F5BD63A4A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09826-E0B1-CBBE-ACDD-75EC4D439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08629-685A-580E-660E-125EBF52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E4CD-1CDE-4138-AEE5-54E23C40467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8BF94-4765-2FB3-4C29-0D86DAEB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C716B-FBA0-5D88-C03A-1CE21913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A9A9-744D-4ACE-A49A-F4EBCCAC0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16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DB6D-75C1-BFF8-C005-91C2F72EE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87865-E461-4620-C38A-B7D3EA504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18F94-5509-35DC-E0B2-89041985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18D75-02BE-0CC0-C05F-16257F2EC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F06D2A-6209-2EE7-07DD-90DC90E01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39D264-3341-B540-C1A6-3491EB7C2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E4CD-1CDE-4138-AEE5-54E23C40467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33D95F-B84B-4E46-AE16-2CD86523E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8B0A87-7364-42A0-4341-93E9302B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A9A9-744D-4ACE-A49A-F4EBCCAC0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2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37D7-2A73-F12D-71EB-792178A5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BE0C7-11F3-4A9B-6340-8C4B74CB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E4CD-1CDE-4138-AEE5-54E23C40467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626A1-ACC4-A96B-82BD-3A1D825C3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1DBB6-73A1-7972-017E-AE353B83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A9A9-744D-4ACE-A49A-F4EBCCAC0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366258-8784-1033-4401-9C88DCA6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E4CD-1CDE-4138-AEE5-54E23C40467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BF0938-34BA-CBF0-76ED-D0F2B6159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E5677-F7DB-15D9-C6BF-2125E1A1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A9A9-744D-4ACE-A49A-F4EBCCAC0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5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AB365-7F36-6D42-403C-9AAF18F0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EE358-4103-F07E-3628-F2BA35250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0E8C3-4367-AFD7-5888-9E6262028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E93C6-A2D5-2047-2D38-943C627E4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E4CD-1CDE-4138-AEE5-54E23C40467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531AB-880F-874A-E4B3-9BA9B522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E3EBF-D796-379F-68C2-591D9597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A9A9-744D-4ACE-A49A-F4EBCCAC0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8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5CC7-C22C-79FD-5D07-C724497B1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CF060-BB2F-4DA6-A7B4-85D8EEC79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6B1AC-5A51-BE8D-2D74-00C9EF2AA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E735E-A14C-C32A-72F0-319F4D7F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E4CD-1CDE-4138-AEE5-54E23C40467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E3F37-23CC-DB84-7294-B2BF8DFA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EAD22-7F78-B40D-4F36-C597A764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A9A9-744D-4ACE-A49A-F4EBCCAC0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20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03DF8-5293-1373-06FB-9B860B0A6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8161F-B413-FC67-8051-19FD5980F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84B76-6EFE-5220-7CAA-4FEA16E0C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CE4CD-1CDE-4138-AEE5-54E23C40467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AAFFC-B747-89CD-7763-CD88585F1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82B44-AB6F-230C-F396-06C34C181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3A9A9-744D-4ACE-A49A-F4EBCCAC0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87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orNb_CJn4k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GBT Pride Day Photo Booth Backdrop Rainbow LGBTQ+ June Celebration Party  Decor Photography Background Wall Decoration (3.6×5.9ft): Amazon.co.uk:  Electronics &amp; Photo">
            <a:extLst>
              <a:ext uri="{FF2B5EF4-FFF2-40B4-BE49-F238E27FC236}">
                <a16:creationId xmlns:a16="http://schemas.microsoft.com/office/drawing/2014/main" id="{95EC4E31-9B0E-8D32-F7C7-1035C5876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B0D6E-5AB9-6FA2-6C33-0C83C1D3E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0" y="-742453"/>
            <a:ext cx="4169949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7200" dirty="0">
                <a:solidFill>
                  <a:schemeClr val="accent2"/>
                </a:solidFill>
                <a:latin typeface="Cooper Black" panose="0208090404030B020404" pitchFamily="18" charset="0"/>
              </a:rPr>
              <a:t>LGBTQ+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2DD20-CC83-1277-6EA1-64FBE1D5C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75" y="3200484"/>
            <a:ext cx="4169949" cy="2562141"/>
          </a:xfrm>
          <a:noFill/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A group session to discuss and ask questions about the LGBTQ+ community</a:t>
            </a:r>
          </a:p>
          <a:p>
            <a:endParaRPr lang="en-GB" b="1" dirty="0">
              <a:solidFill>
                <a:schemeClr val="accent2"/>
              </a:solidFill>
            </a:endParaRPr>
          </a:p>
          <a:p>
            <a:r>
              <a:rPr lang="en-GB" b="1" dirty="0">
                <a:solidFill>
                  <a:schemeClr val="accent2"/>
                </a:solidFill>
              </a:rPr>
              <a:t>Delivered by </a:t>
            </a:r>
          </a:p>
          <a:p>
            <a:r>
              <a:rPr lang="en-GB" b="1" dirty="0">
                <a:solidFill>
                  <a:schemeClr val="accent2"/>
                </a:solidFill>
              </a:rPr>
              <a:t>Steph Carter – Youth Worker </a:t>
            </a:r>
          </a:p>
        </p:txBody>
      </p:sp>
    </p:spTree>
    <p:extLst>
      <p:ext uri="{BB962C8B-B14F-4D97-AF65-F5344CB8AC3E}">
        <p14:creationId xmlns:p14="http://schemas.microsoft.com/office/powerpoint/2010/main" val="144599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Lgbtqia Rainbow Background Vector Stock Illustration - Download Image Now -  LGBTQIA Pride Event, Pride, Rainbow Flag - iStock">
            <a:extLst>
              <a:ext uri="{FF2B5EF4-FFF2-40B4-BE49-F238E27FC236}">
                <a16:creationId xmlns:a16="http://schemas.microsoft.com/office/drawing/2014/main" id="{7AD909CB-5CE7-6EAD-3DBC-1A0F05303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2"/>
          <a:stretch/>
        </p:blipFill>
        <p:spPr bwMode="auto">
          <a:xfrm>
            <a:off x="7666074" y="-16040"/>
            <a:ext cx="4534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1D6E5D-5FE0-B19B-C5E0-442B85104C8F}"/>
              </a:ext>
            </a:extLst>
          </p:cNvPr>
          <p:cNvSpPr/>
          <p:nvPr/>
        </p:nvSpPr>
        <p:spPr>
          <a:xfrm>
            <a:off x="7507705" y="-127591"/>
            <a:ext cx="4700337" cy="7113181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B0D6E-5AB9-6FA2-6C33-0C83C1D3E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9" y="-2890234"/>
            <a:ext cx="10103287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chemeClr val="accent2"/>
                </a:solidFill>
                <a:latin typeface="Cooper Black" panose="0208090404030B020404" pitchFamily="18" charset="0"/>
              </a:rPr>
              <a:t>What do you know?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2DD20-CC83-1277-6EA1-64FBE1D5C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75" y="1029630"/>
            <a:ext cx="9664775" cy="2151459"/>
          </a:xfrm>
          <a:noFill/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2"/>
                </a:solidFill>
              </a:rPr>
              <a:t>Please share what you already know about LGBTQ+ and the community. </a:t>
            </a:r>
          </a:p>
          <a:p>
            <a:endParaRPr lang="en-GB" sz="2000" b="1" dirty="0">
              <a:solidFill>
                <a:schemeClr val="accent2"/>
              </a:solidFill>
            </a:endParaRPr>
          </a:p>
          <a:p>
            <a:endParaRPr lang="en-GB" sz="2000" b="1" dirty="0">
              <a:solidFill>
                <a:schemeClr val="accent2"/>
              </a:solidFill>
            </a:endParaRPr>
          </a:p>
          <a:p>
            <a:r>
              <a:rPr lang="en-GB" sz="20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050" name="Picture 2" descr="319,600+ Lgbt Stock Photos, Pictures &amp; Royalty-Free Images ...">
            <a:extLst>
              <a:ext uri="{FF2B5EF4-FFF2-40B4-BE49-F238E27FC236}">
                <a16:creationId xmlns:a16="http://schemas.microsoft.com/office/drawing/2014/main" id="{C0C18376-68F2-F7CC-5FB0-10D9F00EE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24" y="2127546"/>
            <a:ext cx="5829300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4797BE8-1F0B-944F-AC0F-6A3D7E271EF4}"/>
              </a:ext>
            </a:extLst>
          </p:cNvPr>
          <p:cNvSpPr txBox="1">
            <a:spLocks/>
          </p:cNvSpPr>
          <p:nvPr/>
        </p:nvSpPr>
        <p:spPr>
          <a:xfrm>
            <a:off x="149076" y="4076700"/>
            <a:ext cx="9664775" cy="367691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b="1" dirty="0">
              <a:solidFill>
                <a:schemeClr val="accent2"/>
              </a:solidFill>
            </a:endParaRPr>
          </a:p>
          <a:p>
            <a:endParaRPr lang="en-GB" sz="2800" b="1" dirty="0">
              <a:solidFill>
                <a:schemeClr val="accent2"/>
              </a:solidFill>
            </a:endParaRPr>
          </a:p>
          <a:p>
            <a:endParaRPr lang="en-GB" sz="2800" b="1" dirty="0">
              <a:solidFill>
                <a:schemeClr val="accent2"/>
              </a:solidFill>
            </a:endParaRPr>
          </a:p>
          <a:p>
            <a:r>
              <a:rPr lang="en-GB" sz="2800" b="1" dirty="0">
                <a:solidFill>
                  <a:schemeClr val="accent2"/>
                </a:solidFill>
              </a:rPr>
              <a:t>Then can you say on a scale from 0 to 10, with 10 being you know everything about the LGBTQ+ Community and 0 being you know very little. Where would you scale today? </a:t>
            </a:r>
          </a:p>
          <a:p>
            <a:endParaRPr lang="en-GB" sz="2000" b="1" dirty="0">
              <a:solidFill>
                <a:schemeClr val="accent2"/>
              </a:solidFill>
            </a:endParaRPr>
          </a:p>
          <a:p>
            <a:endParaRPr lang="en-GB" sz="2000" b="1" dirty="0">
              <a:solidFill>
                <a:schemeClr val="accent2"/>
              </a:solidFill>
            </a:endParaRPr>
          </a:p>
          <a:p>
            <a:r>
              <a:rPr lang="en-GB" sz="2000" b="1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023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Lgbtqia Rainbow Background Vector Stock Illustration - Download Image Now -  LGBTQIA Pride Event, Pride, Rainbow Flag - iStock">
            <a:extLst>
              <a:ext uri="{FF2B5EF4-FFF2-40B4-BE49-F238E27FC236}">
                <a16:creationId xmlns:a16="http://schemas.microsoft.com/office/drawing/2014/main" id="{7AD909CB-5CE7-6EAD-3DBC-1A0F05303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2"/>
          <a:stretch/>
        </p:blipFill>
        <p:spPr bwMode="auto">
          <a:xfrm>
            <a:off x="7666074" y="-16040"/>
            <a:ext cx="4534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1D6E5D-5FE0-B19B-C5E0-442B85104C8F}"/>
              </a:ext>
            </a:extLst>
          </p:cNvPr>
          <p:cNvSpPr/>
          <p:nvPr/>
        </p:nvSpPr>
        <p:spPr>
          <a:xfrm>
            <a:off x="7507705" y="-127591"/>
            <a:ext cx="4700337" cy="7113181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B0D6E-5AB9-6FA2-6C33-0C83C1D3E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9" y="-2890234"/>
            <a:ext cx="10103287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chemeClr val="accent2"/>
                </a:solidFill>
                <a:latin typeface="Cooper Black" panose="0208090404030B020404" pitchFamily="18" charset="0"/>
              </a:rPr>
              <a:t>Understanding LGBTQ+ </a:t>
            </a:r>
          </a:p>
        </p:txBody>
      </p:sp>
      <p:pic>
        <p:nvPicPr>
          <p:cNvPr id="6" name="Online Media 5" title="What does LGBTQ+ mean? Pride acronym explained">
            <a:hlinkClick r:id="" action="ppaction://media"/>
            <a:extLst>
              <a:ext uri="{FF2B5EF4-FFF2-40B4-BE49-F238E27FC236}">
                <a16:creationId xmlns:a16="http://schemas.microsoft.com/office/drawing/2014/main" id="{FFFD61A9-2266-02E4-41F1-B11F9E682C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2213" y="2807208"/>
            <a:ext cx="5802031" cy="327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4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Lgbtqia Rainbow Background Vector Stock Illustration - Download Image Now -  LGBTQIA Pride Event, Pride, Rainbow Flag - iStock">
            <a:extLst>
              <a:ext uri="{FF2B5EF4-FFF2-40B4-BE49-F238E27FC236}">
                <a16:creationId xmlns:a16="http://schemas.microsoft.com/office/drawing/2014/main" id="{7AD909CB-5CE7-6EAD-3DBC-1A0F05303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2"/>
          <a:stretch/>
        </p:blipFill>
        <p:spPr bwMode="auto">
          <a:xfrm>
            <a:off x="7666074" y="-16040"/>
            <a:ext cx="4534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1D6E5D-5FE0-B19B-C5E0-442B85104C8F}"/>
              </a:ext>
            </a:extLst>
          </p:cNvPr>
          <p:cNvSpPr/>
          <p:nvPr/>
        </p:nvSpPr>
        <p:spPr>
          <a:xfrm>
            <a:off x="7507705" y="-127591"/>
            <a:ext cx="4700337" cy="7113181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B0D6E-5AB9-6FA2-6C33-0C83C1D3E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9" y="-2890234"/>
            <a:ext cx="10103287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chemeClr val="accent2"/>
                </a:solidFill>
                <a:latin typeface="Cooper Black" panose="0208090404030B020404" pitchFamily="18" charset="0"/>
              </a:rPr>
              <a:t>Other LGBTQ+ Terms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2DD20-CC83-1277-6EA1-64FBE1D5C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348" y="946964"/>
            <a:ext cx="9664775" cy="6050615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1800" b="1" i="0" dirty="0">
                <a:solidFill>
                  <a:schemeClr val="accent2"/>
                </a:solidFill>
                <a:effectLst/>
              </a:rPr>
              <a:t>Demisexual</a:t>
            </a:r>
          </a:p>
          <a:p>
            <a:pPr algn="l"/>
            <a:r>
              <a:rPr lang="en-GB" sz="1800" dirty="0">
                <a:solidFill>
                  <a:srgbClr val="000000"/>
                </a:solidFill>
              </a:rPr>
              <a:t>This is a term that </a:t>
            </a:r>
            <a:r>
              <a:rPr lang="en-GB" sz="1800" b="0" i="0" dirty="0">
                <a:solidFill>
                  <a:srgbClr val="000000"/>
                </a:solidFill>
                <a:effectLst/>
              </a:rPr>
              <a:t>describes people who may only feel sexually or romantically attracted to people they have formed an emotional bond with. </a:t>
            </a:r>
            <a:endParaRPr lang="en-GB" sz="1800" dirty="0">
              <a:solidFill>
                <a:srgbClr val="000000"/>
              </a:solidFill>
            </a:endParaRPr>
          </a:p>
          <a:p>
            <a:pPr algn="l"/>
            <a:r>
              <a:rPr lang="en-GB" sz="1800" b="1" dirty="0">
                <a:solidFill>
                  <a:schemeClr val="accent2"/>
                </a:solidFill>
              </a:rPr>
              <a:t>Pansexual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</a:rPr>
              <a:t>Refers to a person whose romantic and/or sexual attraction towards others is not limited by sex or gender.</a:t>
            </a:r>
            <a:endParaRPr lang="en-GB" sz="1800" dirty="0">
              <a:solidFill>
                <a:srgbClr val="000000"/>
              </a:solidFill>
            </a:endParaRPr>
          </a:p>
          <a:p>
            <a:pPr algn="l"/>
            <a:r>
              <a:rPr lang="en-GB" sz="1800" b="1" i="0" dirty="0">
                <a:solidFill>
                  <a:schemeClr val="accent2"/>
                </a:solidFill>
                <a:effectLst/>
              </a:rPr>
              <a:t>Ally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</a:rPr>
              <a:t>A (typically) straight and/or cis person who supports members of the LGBT community.</a:t>
            </a:r>
            <a:endParaRPr lang="en-GB" sz="1800" b="1" dirty="0">
              <a:solidFill>
                <a:srgbClr val="000000"/>
              </a:solidFill>
            </a:endParaRPr>
          </a:p>
          <a:p>
            <a:pPr algn="l"/>
            <a:r>
              <a:rPr lang="en-GB" sz="1800" b="1" i="0" dirty="0">
                <a:solidFill>
                  <a:schemeClr val="accent2"/>
                </a:solidFill>
                <a:effectLst/>
              </a:rPr>
              <a:t>Deadnaming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</a:rPr>
              <a:t>Calling someone by their birth name after they have changed their name. </a:t>
            </a:r>
          </a:p>
          <a:p>
            <a:pPr algn="l"/>
            <a:r>
              <a:rPr lang="en-GB" sz="1800" b="1" i="0" dirty="0">
                <a:solidFill>
                  <a:schemeClr val="accent2"/>
                </a:solidFill>
                <a:effectLst/>
              </a:rPr>
              <a:t>Gender dysphoria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</a:rPr>
              <a:t>Used to describe when a person experiences discomfort or distress because there is a mismatch between their sex assigned at birth and their gender identity.</a:t>
            </a:r>
            <a:endParaRPr lang="en-GB" sz="1800" dirty="0">
              <a:solidFill>
                <a:srgbClr val="000000"/>
              </a:solidFill>
            </a:endParaRPr>
          </a:p>
          <a:p>
            <a:pPr algn="l"/>
            <a:r>
              <a:rPr lang="en-GB" sz="1800" b="1" i="0" dirty="0">
                <a:solidFill>
                  <a:schemeClr val="accent2"/>
                </a:solidFill>
                <a:effectLst/>
              </a:rPr>
              <a:t>Gender Fluid </a:t>
            </a:r>
          </a:p>
          <a:p>
            <a:pPr algn="l"/>
            <a:r>
              <a:rPr lang="en-GB" sz="1800" b="0" i="0" dirty="0">
                <a:solidFill>
                  <a:srgbClr val="202124"/>
                </a:solidFill>
                <a:effectLst/>
              </a:rPr>
              <a:t>Gender fluid means a person who has an adaptable concept of gender identity and gender expression. They can be one gender, multiple genders, or no gender. </a:t>
            </a:r>
            <a:endParaRPr lang="en-GB" sz="180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883ADD-9D45-A08E-14C7-26CB1A9C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63" y="822135"/>
            <a:ext cx="720168" cy="43210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nsexual flag - Wikipedia">
            <a:extLst>
              <a:ext uri="{FF2B5EF4-FFF2-40B4-BE49-F238E27FC236}">
                <a16:creationId xmlns:a16="http://schemas.microsoft.com/office/drawing/2014/main" id="{CABF3F72-99BB-F9B9-0A4E-F7206C87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13" y="1858559"/>
            <a:ext cx="774901" cy="4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0034B5E-BF55-131A-1458-7E6DAE30B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83" y="5351985"/>
            <a:ext cx="774902" cy="4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25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Lgbtqia Rainbow Background Vector Stock Illustration - Download Image Now -  LGBTQIA Pride Event, Pride, Rainbow Flag - iStock">
            <a:extLst>
              <a:ext uri="{FF2B5EF4-FFF2-40B4-BE49-F238E27FC236}">
                <a16:creationId xmlns:a16="http://schemas.microsoft.com/office/drawing/2014/main" id="{7AD909CB-5CE7-6EAD-3DBC-1A0F05303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2"/>
          <a:stretch/>
        </p:blipFill>
        <p:spPr bwMode="auto">
          <a:xfrm>
            <a:off x="7666074" y="-16040"/>
            <a:ext cx="4534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1D6E5D-5FE0-B19B-C5E0-442B85104C8F}"/>
              </a:ext>
            </a:extLst>
          </p:cNvPr>
          <p:cNvSpPr/>
          <p:nvPr/>
        </p:nvSpPr>
        <p:spPr>
          <a:xfrm>
            <a:off x="7507705" y="-127591"/>
            <a:ext cx="4700337" cy="7113181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B0D6E-5AB9-6FA2-6C33-0C83C1D3E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9" y="-2890234"/>
            <a:ext cx="10103287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chemeClr val="accent2"/>
                </a:solidFill>
                <a:latin typeface="Cooper Black" panose="0208090404030B020404" pitchFamily="18" charset="0"/>
              </a:rPr>
              <a:t>Myths or Facts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2DD20-CC83-1277-6EA1-64FBE1D5C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4476" y="902896"/>
            <a:ext cx="10659132" cy="6050615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2600" b="0" i="0" dirty="0">
                <a:effectLst/>
                <a:latin typeface="Lexend Deca"/>
              </a:rPr>
              <a:t>#1 - Children shouldn't be raised by two moms or two dads.</a:t>
            </a:r>
          </a:p>
          <a:p>
            <a:pPr algn="l"/>
            <a:r>
              <a:rPr lang="en-GB" sz="2600" b="0" i="0" dirty="0">
                <a:solidFill>
                  <a:srgbClr val="000000"/>
                </a:solidFill>
                <a:effectLst/>
                <a:latin typeface="Lexend Deca"/>
              </a:rPr>
              <a:t>#2 - Some t</a:t>
            </a:r>
            <a:r>
              <a:rPr lang="en-GB" sz="2600" dirty="0">
                <a:solidFill>
                  <a:srgbClr val="000000"/>
                </a:solidFill>
                <a:latin typeface="Lexend Deca"/>
              </a:rPr>
              <a:t>ransexuals feel GP’s don’t have a good understanding of their needs. </a:t>
            </a:r>
          </a:p>
          <a:p>
            <a:pPr algn="l"/>
            <a:r>
              <a:rPr lang="en-GB" sz="2600" b="0" i="0" dirty="0">
                <a:effectLst/>
                <a:latin typeface="Lexend Deca"/>
              </a:rPr>
              <a:t>#3 - Pronouns aren't real.</a:t>
            </a:r>
          </a:p>
          <a:p>
            <a:pPr algn="l"/>
            <a:r>
              <a:rPr lang="en-GB" sz="2600" dirty="0">
                <a:latin typeface="Lexend Deca"/>
              </a:rPr>
              <a:t>#4 - Some people in the community hide the fact that they are LGBTQ+ whilst at work.</a:t>
            </a:r>
            <a:endParaRPr lang="en-GB" sz="2600" b="0" i="0" dirty="0">
              <a:effectLst/>
              <a:latin typeface="Lexend Deca"/>
            </a:endParaRPr>
          </a:p>
          <a:p>
            <a:pPr algn="l"/>
            <a:r>
              <a:rPr lang="en-GB" sz="2600" b="0" i="0" dirty="0">
                <a:effectLst/>
                <a:latin typeface="Lexend Deca"/>
              </a:rPr>
              <a:t>#5 - Trans people assault others in the bathroom.</a:t>
            </a:r>
          </a:p>
          <a:p>
            <a:pPr algn="l"/>
            <a:r>
              <a:rPr lang="en-GB" sz="2600" b="0" i="0" dirty="0">
                <a:effectLst/>
                <a:latin typeface="Lexend Deca"/>
              </a:rPr>
              <a:t>#6 - Bisexuality is just a phase.</a:t>
            </a:r>
          </a:p>
          <a:p>
            <a:pPr algn="l"/>
            <a:r>
              <a:rPr lang="en-GB" sz="2600" b="0" i="0" dirty="0">
                <a:effectLst/>
                <a:latin typeface="Lexend Deca"/>
              </a:rPr>
              <a:t>#7 - Those i</a:t>
            </a:r>
            <a:r>
              <a:rPr lang="en-GB" sz="2600" dirty="0">
                <a:latin typeface="Lexend Deca"/>
              </a:rPr>
              <a:t>n the LGBTQ+ community are likely to be bullied at school</a:t>
            </a:r>
          </a:p>
          <a:p>
            <a:pPr algn="l"/>
            <a:r>
              <a:rPr lang="en-GB" sz="2600" b="0" i="0" dirty="0">
                <a:effectLst/>
                <a:latin typeface="Lexend Deca"/>
              </a:rPr>
              <a:t>#8 - There are a lot of issues with homophobia and transp</a:t>
            </a:r>
            <a:r>
              <a:rPr lang="en-GB" sz="2600" dirty="0">
                <a:latin typeface="Lexend Deca"/>
              </a:rPr>
              <a:t>hobia within sport. </a:t>
            </a:r>
            <a:endParaRPr lang="en-GB" sz="2600" b="0" i="0" dirty="0">
              <a:effectLst/>
              <a:latin typeface="Lexend Deca"/>
            </a:endParaRPr>
          </a:p>
          <a:p>
            <a:pPr algn="l"/>
            <a:r>
              <a:rPr lang="en-GB" sz="2600" b="0" i="0" dirty="0">
                <a:effectLst/>
                <a:latin typeface="Lexend Deca"/>
              </a:rPr>
              <a:t>#9 - "There are only two genders: man and woman.“</a:t>
            </a:r>
          </a:p>
          <a:p>
            <a:pPr algn="l"/>
            <a:r>
              <a:rPr lang="en-GB" sz="2600" dirty="0">
                <a:latin typeface="Lexend Deca"/>
              </a:rPr>
              <a:t>#10 - Most people in the community have been discriminated against, whether at work, school, through healthcare, public</a:t>
            </a:r>
            <a:endParaRPr lang="en-GB" sz="2600" b="0" i="0" dirty="0">
              <a:effectLst/>
              <a:latin typeface="Lexend Deca"/>
            </a:endParaRPr>
          </a:p>
          <a:p>
            <a:pPr algn="l"/>
            <a:endParaRPr lang="en-GB" sz="1600" b="0" i="0" dirty="0">
              <a:effectLst/>
              <a:latin typeface="Lexend Deca"/>
            </a:endParaRPr>
          </a:p>
          <a:p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D4345-6293-D7A6-0577-A0A0EEABC91B}"/>
              </a:ext>
            </a:extLst>
          </p:cNvPr>
          <p:cNvSpPr txBox="1"/>
          <p:nvPr/>
        </p:nvSpPr>
        <p:spPr>
          <a:xfrm>
            <a:off x="13517372" y="415544"/>
            <a:ext cx="1243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Myth</a:t>
            </a:r>
          </a:p>
          <a:p>
            <a:r>
              <a:rPr lang="en-GB" dirty="0"/>
              <a:t>2 Fact</a:t>
            </a:r>
          </a:p>
          <a:p>
            <a:r>
              <a:rPr lang="en-GB" dirty="0"/>
              <a:t>3 Myth</a:t>
            </a:r>
          </a:p>
          <a:p>
            <a:r>
              <a:rPr lang="en-GB" dirty="0"/>
              <a:t>4 Fact</a:t>
            </a:r>
          </a:p>
          <a:p>
            <a:r>
              <a:rPr lang="en-GB" dirty="0"/>
              <a:t>5 Myth</a:t>
            </a:r>
          </a:p>
          <a:p>
            <a:r>
              <a:rPr lang="en-GB" dirty="0"/>
              <a:t>6 Myth</a:t>
            </a:r>
          </a:p>
          <a:p>
            <a:r>
              <a:rPr lang="en-GB" dirty="0"/>
              <a:t>7 Fact</a:t>
            </a:r>
          </a:p>
          <a:p>
            <a:r>
              <a:rPr lang="en-GB" dirty="0"/>
              <a:t>8 Fact</a:t>
            </a:r>
          </a:p>
          <a:p>
            <a:r>
              <a:rPr lang="en-GB" dirty="0"/>
              <a:t>9 Myth</a:t>
            </a:r>
          </a:p>
          <a:p>
            <a:r>
              <a:rPr lang="en-GB" dirty="0"/>
              <a:t>10 Fact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354730-B64C-5144-39B7-53409A95F08F}"/>
              </a:ext>
            </a:extLst>
          </p:cNvPr>
          <p:cNvSpPr txBox="1"/>
          <p:nvPr/>
        </p:nvSpPr>
        <p:spPr>
          <a:xfrm>
            <a:off x="164592" y="883517"/>
            <a:ext cx="172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ooper Black" panose="0208090404030B020404" pitchFamily="18" charset="0"/>
              </a:rPr>
              <a:t>Myth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CA32F-82F6-A0D7-A812-B50EE9A43819}"/>
              </a:ext>
            </a:extLst>
          </p:cNvPr>
          <p:cNvSpPr txBox="1"/>
          <p:nvPr/>
        </p:nvSpPr>
        <p:spPr>
          <a:xfrm>
            <a:off x="189992" y="2153517"/>
            <a:ext cx="172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ooper Black" panose="0208090404030B020404" pitchFamily="18" charset="0"/>
              </a:rPr>
              <a:t>Myth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6651F8-38DD-1FC7-175B-811740ECD01E}"/>
              </a:ext>
            </a:extLst>
          </p:cNvPr>
          <p:cNvSpPr txBox="1"/>
          <p:nvPr/>
        </p:nvSpPr>
        <p:spPr>
          <a:xfrm>
            <a:off x="202692" y="3499717"/>
            <a:ext cx="172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ooper Black" panose="0208090404030B020404" pitchFamily="18" charset="0"/>
              </a:rPr>
              <a:t>Myth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5CBD63-4DEA-B8E6-D790-3346C536D5A1}"/>
              </a:ext>
            </a:extLst>
          </p:cNvPr>
          <p:cNvSpPr txBox="1"/>
          <p:nvPr/>
        </p:nvSpPr>
        <p:spPr>
          <a:xfrm>
            <a:off x="202692" y="3995017"/>
            <a:ext cx="172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ooper Black" panose="0208090404030B020404" pitchFamily="18" charset="0"/>
              </a:rPr>
              <a:t>Myth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3D9FA8-F73B-46D5-2B2F-69B871D52A9E}"/>
              </a:ext>
            </a:extLst>
          </p:cNvPr>
          <p:cNvSpPr txBox="1"/>
          <p:nvPr/>
        </p:nvSpPr>
        <p:spPr>
          <a:xfrm>
            <a:off x="215392" y="5417417"/>
            <a:ext cx="172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ooper Black" panose="0208090404030B020404" pitchFamily="18" charset="0"/>
              </a:rPr>
              <a:t>Myth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801D78-B339-7BDE-7DF6-78F2F5B15F01}"/>
              </a:ext>
            </a:extLst>
          </p:cNvPr>
          <p:cNvSpPr txBox="1"/>
          <p:nvPr/>
        </p:nvSpPr>
        <p:spPr>
          <a:xfrm>
            <a:off x="263379" y="1394037"/>
            <a:ext cx="172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latin typeface="Cooper Black" panose="0208090404030B020404" pitchFamily="18" charset="0"/>
              </a:rPr>
              <a:t>Fact</a:t>
            </a:r>
            <a:r>
              <a:rPr lang="en-GB" sz="2800" dirty="0">
                <a:solidFill>
                  <a:srgbClr val="7030A0"/>
                </a:solidFill>
                <a:latin typeface="Cooper Black" panose="0208090404030B0204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79BC8B-6F08-21F3-4FE9-EE9BDF140C2C}"/>
              </a:ext>
            </a:extLst>
          </p:cNvPr>
          <p:cNvSpPr txBox="1"/>
          <p:nvPr/>
        </p:nvSpPr>
        <p:spPr>
          <a:xfrm>
            <a:off x="263379" y="2740237"/>
            <a:ext cx="172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latin typeface="Cooper Black" panose="0208090404030B020404" pitchFamily="18" charset="0"/>
              </a:rPr>
              <a:t>Fact</a:t>
            </a:r>
            <a:r>
              <a:rPr lang="en-GB" sz="2800" dirty="0">
                <a:solidFill>
                  <a:srgbClr val="7030A0"/>
                </a:solidFill>
                <a:latin typeface="Cooper Black" panose="0208090404030B0204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E19ABB-5EA3-9A40-DD5D-B7EEADDB6442}"/>
              </a:ext>
            </a:extLst>
          </p:cNvPr>
          <p:cNvSpPr txBox="1"/>
          <p:nvPr/>
        </p:nvSpPr>
        <p:spPr>
          <a:xfrm>
            <a:off x="276079" y="4467437"/>
            <a:ext cx="172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latin typeface="Cooper Black" panose="0208090404030B020404" pitchFamily="18" charset="0"/>
              </a:rPr>
              <a:t>Fact</a:t>
            </a:r>
            <a:r>
              <a:rPr lang="en-GB" sz="2800" dirty="0">
                <a:solidFill>
                  <a:srgbClr val="7030A0"/>
                </a:solidFill>
                <a:latin typeface="Cooper Black" panose="0208090404030B0204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AABCBA-DDE0-BAD4-6839-73A5098607C3}"/>
              </a:ext>
            </a:extLst>
          </p:cNvPr>
          <p:cNvSpPr txBox="1"/>
          <p:nvPr/>
        </p:nvSpPr>
        <p:spPr>
          <a:xfrm>
            <a:off x="276079" y="4937337"/>
            <a:ext cx="172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latin typeface="Cooper Black" panose="0208090404030B020404" pitchFamily="18" charset="0"/>
              </a:rPr>
              <a:t>Fact</a:t>
            </a:r>
            <a:r>
              <a:rPr lang="en-GB" sz="2800" dirty="0">
                <a:solidFill>
                  <a:srgbClr val="7030A0"/>
                </a:solidFill>
                <a:latin typeface="Cooper Black" panose="0208090404030B0204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03B315-B126-D2F5-2901-F745F5037E93}"/>
              </a:ext>
            </a:extLst>
          </p:cNvPr>
          <p:cNvSpPr txBox="1"/>
          <p:nvPr/>
        </p:nvSpPr>
        <p:spPr>
          <a:xfrm>
            <a:off x="276079" y="5966037"/>
            <a:ext cx="172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latin typeface="Cooper Black" panose="0208090404030B020404" pitchFamily="18" charset="0"/>
              </a:rPr>
              <a:t>Fact</a:t>
            </a:r>
            <a:r>
              <a:rPr lang="en-GB" sz="2800" dirty="0">
                <a:solidFill>
                  <a:srgbClr val="7030A0"/>
                </a:solidFill>
                <a:latin typeface="Cooper Black" panose="0208090404030B0204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87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Lgbtqia Rainbow Background Vector Stock Illustration - Download Image Now -  LGBTQIA Pride Event, Pride, Rainbow Flag - iStock">
            <a:extLst>
              <a:ext uri="{FF2B5EF4-FFF2-40B4-BE49-F238E27FC236}">
                <a16:creationId xmlns:a16="http://schemas.microsoft.com/office/drawing/2014/main" id="{7AD909CB-5CE7-6EAD-3DBC-1A0F05303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2"/>
          <a:stretch/>
        </p:blipFill>
        <p:spPr bwMode="auto">
          <a:xfrm>
            <a:off x="7666074" y="-16040"/>
            <a:ext cx="4534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1D6E5D-5FE0-B19B-C5E0-442B85104C8F}"/>
              </a:ext>
            </a:extLst>
          </p:cNvPr>
          <p:cNvSpPr/>
          <p:nvPr/>
        </p:nvSpPr>
        <p:spPr>
          <a:xfrm>
            <a:off x="7507705" y="-127591"/>
            <a:ext cx="4700337" cy="7113181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B0D6E-5AB9-6FA2-6C33-0C83C1D3E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9" y="-2890234"/>
            <a:ext cx="10103287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chemeClr val="accent2"/>
                </a:solidFill>
                <a:latin typeface="Cooper Black" panose="0208090404030B020404" pitchFamily="18" charset="0"/>
              </a:rPr>
              <a:t>How to show your pride…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AAC7B2-297E-1BDE-0BE4-86A099969F5A}"/>
              </a:ext>
            </a:extLst>
          </p:cNvPr>
          <p:cNvSpPr txBox="1"/>
          <p:nvPr/>
        </p:nvSpPr>
        <p:spPr>
          <a:xfrm>
            <a:off x="275496" y="2813363"/>
            <a:ext cx="275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  <a:latin typeface="Cooper Black" panose="0208090404030B020404" pitchFamily="18" charset="0"/>
              </a:rPr>
              <a:t>Attend a parade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9C59DF-E8DA-D003-0BCE-77A7C5A5177D}"/>
              </a:ext>
            </a:extLst>
          </p:cNvPr>
          <p:cNvSpPr txBox="1"/>
          <p:nvPr/>
        </p:nvSpPr>
        <p:spPr>
          <a:xfrm>
            <a:off x="4105598" y="905555"/>
            <a:ext cx="215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  <a:latin typeface="Cooper Black" panose="0208090404030B020404" pitchFamily="18" charset="0"/>
              </a:rPr>
              <a:t>Be an ally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F68147-0BC3-DB64-B4D3-CBE2A34F2997}"/>
              </a:ext>
            </a:extLst>
          </p:cNvPr>
          <p:cNvSpPr txBox="1"/>
          <p:nvPr/>
        </p:nvSpPr>
        <p:spPr>
          <a:xfrm>
            <a:off x="7802291" y="2590093"/>
            <a:ext cx="266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  <a:latin typeface="Cooper Black" panose="0208090404030B020404" pitchFamily="18" charset="0"/>
              </a:rPr>
              <a:t>Share your flag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3C7A45-106C-00DC-ACCB-50D539F84090}"/>
              </a:ext>
            </a:extLst>
          </p:cNvPr>
          <p:cNvSpPr txBox="1"/>
          <p:nvPr/>
        </p:nvSpPr>
        <p:spPr>
          <a:xfrm>
            <a:off x="329611" y="5919353"/>
            <a:ext cx="2488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  <a:latin typeface="Cooper Black" panose="0208090404030B020404" pitchFamily="18" charset="0"/>
              </a:rPr>
              <a:t>Wear pronoun badges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5E2245-8798-DF25-E594-E3D9D8838C27}"/>
              </a:ext>
            </a:extLst>
          </p:cNvPr>
          <p:cNvSpPr txBox="1"/>
          <p:nvPr/>
        </p:nvSpPr>
        <p:spPr>
          <a:xfrm>
            <a:off x="3727563" y="3980181"/>
            <a:ext cx="2939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  <a:latin typeface="Cooper Black" panose="0208090404030B020404" pitchFamily="18" charset="0"/>
              </a:rPr>
              <a:t>Educate yourself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74AD5F-414C-A16C-91D6-7BA6F1D24F26}"/>
              </a:ext>
            </a:extLst>
          </p:cNvPr>
          <p:cNvSpPr txBox="1"/>
          <p:nvPr/>
        </p:nvSpPr>
        <p:spPr>
          <a:xfrm>
            <a:off x="7300417" y="5984946"/>
            <a:ext cx="338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  <a:latin typeface="Cooper Black" panose="0208090404030B020404" pitchFamily="18" charset="0"/>
              </a:rPr>
              <a:t>Advocate for others</a:t>
            </a:r>
          </a:p>
        </p:txBody>
      </p:sp>
      <p:pic>
        <p:nvPicPr>
          <p:cNvPr id="4098" name="Picture 2" descr="2024 Chicago Pride Parade date, theme revealed - Chicago Sun-Times">
            <a:extLst>
              <a:ext uri="{FF2B5EF4-FFF2-40B4-BE49-F238E27FC236}">
                <a16:creationId xmlns:a16="http://schemas.microsoft.com/office/drawing/2014/main" id="{6948EAB8-ED44-D44A-1A94-3E26DE1D6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6" y="822720"/>
            <a:ext cx="3061231" cy="20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To Be A Pride Ally This Month &amp; All Year Long">
            <a:extLst>
              <a:ext uri="{FF2B5EF4-FFF2-40B4-BE49-F238E27FC236}">
                <a16:creationId xmlns:a16="http://schemas.microsoft.com/office/drawing/2014/main" id="{EEE8FE44-9767-6E4A-C6A9-7F4D5FE53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r="9173"/>
          <a:stretch/>
        </p:blipFill>
        <p:spPr bwMode="auto">
          <a:xfrm>
            <a:off x="3905650" y="1384660"/>
            <a:ext cx="3101505" cy="184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nequality in the LGBTQ+ Community and Proactive Allyship - Inclusive  Employers">
            <a:extLst>
              <a:ext uri="{FF2B5EF4-FFF2-40B4-BE49-F238E27FC236}">
                <a16:creationId xmlns:a16="http://schemas.microsoft.com/office/drawing/2014/main" id="{ED05F2AB-763F-D34D-7B0F-80E53D67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63" y="751503"/>
            <a:ext cx="2958439" cy="18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LOURFUL PRONOUN BADGES (custom option available) | Weird Wednesday">
            <a:extLst>
              <a:ext uri="{FF2B5EF4-FFF2-40B4-BE49-F238E27FC236}">
                <a16:creationId xmlns:a16="http://schemas.microsoft.com/office/drawing/2014/main" id="{09C78DBE-F404-C8BB-72EE-532AFE0D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4" y="3692029"/>
            <a:ext cx="2224670" cy="222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romotion of LGBTQ+ in schools | Issues, inclusion &amp; curriculum">
            <a:extLst>
              <a:ext uri="{FF2B5EF4-FFF2-40B4-BE49-F238E27FC236}">
                <a16:creationId xmlns:a16="http://schemas.microsoft.com/office/drawing/2014/main" id="{16E2F7C0-C0C5-6604-60BB-C0D360EBC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18" y="4425434"/>
            <a:ext cx="3451802" cy="204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our tips to make your curriculum LGBT-inclusive | Ideas | RSC Education">
            <a:extLst>
              <a:ext uri="{FF2B5EF4-FFF2-40B4-BE49-F238E27FC236}">
                <a16:creationId xmlns:a16="http://schemas.microsoft.com/office/drawing/2014/main" id="{24251306-F7AC-E97C-96E5-42938FDF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92" y="3737142"/>
            <a:ext cx="3439954" cy="228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3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Lgbtqia Rainbow Background Vector Stock Illustration - Download Image Now -  LGBTQIA Pride Event, Pride, Rainbow Flag - iStock">
            <a:extLst>
              <a:ext uri="{FF2B5EF4-FFF2-40B4-BE49-F238E27FC236}">
                <a16:creationId xmlns:a16="http://schemas.microsoft.com/office/drawing/2014/main" id="{7AD909CB-5CE7-6EAD-3DBC-1A0F05303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2"/>
          <a:stretch/>
        </p:blipFill>
        <p:spPr bwMode="auto">
          <a:xfrm>
            <a:off x="7666074" y="-16040"/>
            <a:ext cx="4534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1D6E5D-5FE0-B19B-C5E0-442B85104C8F}"/>
              </a:ext>
            </a:extLst>
          </p:cNvPr>
          <p:cNvSpPr/>
          <p:nvPr/>
        </p:nvSpPr>
        <p:spPr>
          <a:xfrm>
            <a:off x="7507705" y="-127591"/>
            <a:ext cx="4700337" cy="7113181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B0D6E-5AB9-6FA2-6C33-0C83C1D3E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9" y="-2890234"/>
            <a:ext cx="10103287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chemeClr val="accent2"/>
                </a:solidFill>
                <a:latin typeface="Cooper Black" panose="0208090404030B020404" pitchFamily="18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2DD20-CC83-1277-6EA1-64FBE1D5C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76" y="1448996"/>
            <a:ext cx="9664775" cy="6050615"/>
          </a:xfrm>
          <a:noFill/>
        </p:spPr>
        <p:txBody>
          <a:bodyPr>
            <a:normAutofit/>
          </a:bodyPr>
          <a:lstStyle/>
          <a:p>
            <a:endParaRPr lang="en-GB" sz="2000" b="1" dirty="0">
              <a:solidFill>
                <a:schemeClr val="accent2"/>
              </a:solidFill>
            </a:endParaRPr>
          </a:p>
          <a:p>
            <a:endParaRPr lang="en-GB" sz="2000" b="1" dirty="0">
              <a:solidFill>
                <a:schemeClr val="accent2"/>
              </a:solidFill>
            </a:endParaRPr>
          </a:p>
          <a:p>
            <a:endParaRPr lang="en-GB" sz="2000" b="1" dirty="0">
              <a:solidFill>
                <a:schemeClr val="accent2"/>
              </a:solidFill>
            </a:endParaRPr>
          </a:p>
          <a:p>
            <a:endParaRPr lang="en-GB" sz="2000" b="1" dirty="0">
              <a:solidFill>
                <a:schemeClr val="accent2"/>
              </a:solidFill>
            </a:endParaRPr>
          </a:p>
          <a:p>
            <a:endParaRPr lang="en-GB" sz="2000" b="1" dirty="0">
              <a:solidFill>
                <a:schemeClr val="accent2"/>
              </a:solidFill>
            </a:endParaRPr>
          </a:p>
          <a:p>
            <a:endParaRPr lang="en-GB" sz="2000" b="1" dirty="0">
              <a:solidFill>
                <a:schemeClr val="accent2"/>
              </a:solidFill>
            </a:endParaRPr>
          </a:p>
          <a:p>
            <a:endParaRPr lang="en-GB" sz="2000" b="1" dirty="0">
              <a:solidFill>
                <a:schemeClr val="accent2"/>
              </a:solidFill>
            </a:endParaRPr>
          </a:p>
          <a:p>
            <a:endParaRPr lang="en-GB" sz="2000" b="1" dirty="0">
              <a:solidFill>
                <a:schemeClr val="accent2"/>
              </a:solidFill>
            </a:endParaRPr>
          </a:p>
          <a:p>
            <a:r>
              <a:rPr lang="en-GB" sz="3600" b="1" dirty="0">
                <a:solidFill>
                  <a:schemeClr val="accent2"/>
                </a:solidFill>
              </a:rPr>
              <a:t>Thank you for listening. </a:t>
            </a:r>
          </a:p>
          <a:p>
            <a:r>
              <a:rPr lang="en-GB" sz="3600" b="1" dirty="0">
                <a:solidFill>
                  <a:schemeClr val="accent2"/>
                </a:solidFill>
              </a:rPr>
              <a:t>If you have any questions please feel free to ask them, I will do my best to answer them </a:t>
            </a:r>
            <a:r>
              <a:rPr lang="en-GB" sz="3600" b="1" dirty="0">
                <a:solidFill>
                  <a:schemeClr val="accent2"/>
                </a:solidFill>
                <a:sym typeface="Wingdings" panose="05000000000000000000" pitchFamily="2" charset="2"/>
              </a:rPr>
              <a:t> </a:t>
            </a:r>
            <a:endParaRPr lang="en-GB" sz="36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The Changing Landscape of Global LGBTQ+ Rights | Council on Foreign  Relations">
            <a:extLst>
              <a:ext uri="{FF2B5EF4-FFF2-40B4-BE49-F238E27FC236}">
                <a16:creationId xmlns:a16="http://schemas.microsoft.com/office/drawing/2014/main" id="{D18E94CD-9273-997B-40AE-A594B007A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500" y="763802"/>
            <a:ext cx="6676999" cy="37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46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475</Words>
  <Application>Microsoft Office PowerPoint</Application>
  <PresentationFormat>Widescreen</PresentationFormat>
  <Paragraphs>82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Cooper Black</vt:lpstr>
      <vt:lpstr>Lexend Deca</vt:lpstr>
      <vt:lpstr>Wingdings</vt:lpstr>
      <vt:lpstr>Office Theme</vt:lpstr>
      <vt:lpstr>LGBTQ+ Session</vt:lpstr>
      <vt:lpstr>What do you know?</vt:lpstr>
      <vt:lpstr>Understanding LGBTQ+ </vt:lpstr>
      <vt:lpstr>Other LGBTQ+ Terms</vt:lpstr>
      <vt:lpstr>Myths or Facts</vt:lpstr>
      <vt:lpstr>How to show your pride…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Stephanie Carter</dc:creator>
  <cp:lastModifiedBy>Rachel Sharman</cp:lastModifiedBy>
  <cp:revision>12</cp:revision>
  <dcterms:created xsi:type="dcterms:W3CDTF">2024-06-10T11:51:20Z</dcterms:created>
  <dcterms:modified xsi:type="dcterms:W3CDTF">2024-09-25T09:25:23Z</dcterms:modified>
</cp:coreProperties>
</file>